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4" r:id="rId7"/>
    <p:sldId id="293" r:id="rId8"/>
    <p:sldId id="259" r:id="rId9"/>
    <p:sldId id="267" r:id="rId10"/>
    <p:sldId id="269" r:id="rId11"/>
    <p:sldId id="268" r:id="rId12"/>
    <p:sldId id="315" r:id="rId13"/>
    <p:sldId id="316" r:id="rId14"/>
    <p:sldId id="271" r:id="rId15"/>
    <p:sldId id="304" r:id="rId16"/>
    <p:sldId id="306" r:id="rId17"/>
    <p:sldId id="262" r:id="rId18"/>
    <p:sldId id="309" r:id="rId19"/>
    <p:sldId id="263" r:id="rId20"/>
    <p:sldId id="273" r:id="rId21"/>
    <p:sldId id="274" r:id="rId22"/>
    <p:sldId id="312" r:id="rId23"/>
    <p:sldId id="300" r:id="rId24"/>
    <p:sldId id="295" r:id="rId25"/>
    <p:sldId id="279" r:id="rId26"/>
    <p:sldId id="296" r:id="rId27"/>
    <p:sldId id="297" r:id="rId28"/>
    <p:sldId id="298" r:id="rId29"/>
    <p:sldId id="299" r:id="rId30"/>
    <p:sldId id="314" r:id="rId31"/>
    <p:sldId id="280" r:id="rId32"/>
    <p:sldId id="290" r:id="rId33"/>
    <p:sldId id="301" r:id="rId34"/>
    <p:sldId id="302" r:id="rId35"/>
    <p:sldId id="303" r:id="rId36"/>
    <p:sldId id="26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35" autoAdjust="0"/>
  </p:normalViewPr>
  <p:slideViewPr>
    <p:cSldViewPr snapToGrid="0">
      <p:cViewPr varScale="1">
        <p:scale>
          <a:sx n="77" d="100"/>
          <a:sy n="77" d="100"/>
        </p:scale>
        <p:origin x="1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25.000 24575,'97.000'1.000'0,"110.000"-2.000"0,-105.000-11.000 0,-58.000 6.000 0,47.000 0.000 0,295.000 7.000-1365,-349.000-1.000-5461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0.000 24575,'928.000'0.000'-1365,"-904.000"0.000"-5461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0.000 0.000 24575,'1.000'1.000'0,"-1.000"0.000"0,0.000 0.000 0,1.000 0.000 0,-1.000 0.000 0,1.000 0.000 0,-1.000 0.000 0,1.000 0.000 0,0.000 0.000 0,-1.000 0.000 0,1.000 0.000 0,0.000 0.000 0,0.000-1.000 0,0.000 1.000 0,-1.000 0.000 0,1.000-1.000 0,0.000 1.000 0,0.000 0.000 0,0.000-1.000 0,0.000 0.000 0,0.000 1.000 0,0.000-1.000 0,0.000 1.000 0,0.000-1.000 0,0.000 0.000 0,0.000 0.000 0,0.000 1.000 0,3.000-1.000 0,33.000 4.000 0,-32.000-4.000 0,219.000 2.000 0,-115.000-3.000 0,-87.000 0.000-455,1.000-1.000 0,22.000-4.000 0,-17.000 0.000-6371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18: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1.000 54.000 24575,'4.000'0.000'0,"5.000"0.000"0,9.000 0.000 0,5.000 0.000 0,3.000 0.000 0,1.000 0.000 0,0.000 0.000 0,3.000-4.000 0,4.000-5.000 0,4.000-5.000 0,0.000-1.000 0,-6.000 3.000-8191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11F28-7843-4DAE-BE04-8465BE35A4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50E38-58FC-4378-AB1F-4308A8899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46404" y="4800600"/>
            <a:ext cx="706374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组合 30"/>
          <p:cNvGrpSpPr>
            <a:grpSpLocks noChangeAspect="1"/>
          </p:cNvGrpSpPr>
          <p:nvPr userDrawn="1"/>
        </p:nvGrpSpPr>
        <p:grpSpPr>
          <a:xfrm>
            <a:off x="1039543" y="5417975"/>
            <a:ext cx="1693098" cy="285824"/>
            <a:chOff x="8729725" y="4570716"/>
            <a:chExt cx="2830513" cy="477838"/>
          </a:xfrm>
          <a:solidFill>
            <a:schemeClr val="bg2">
              <a:lumMod val="60000"/>
              <a:lumOff val="40000"/>
              <a:alpha val="5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400" y="758952"/>
            <a:ext cx="7222744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7400" y="2042160"/>
            <a:ext cx="7222744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9265" indent="-335915">
              <a:buFont typeface="Wingdings" panose="05000000000000000000" pitchFamily="2" charset="2"/>
              <a:buChar char="n"/>
              <a:defRPr sz="27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394496" y="503154"/>
            <a:ext cx="7745624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4540" y="1691327"/>
            <a:ext cx="7746160" cy="4488814"/>
          </a:xfrm>
          <a:prstGeom prst="rect">
            <a:avLst/>
          </a:prstGeom>
        </p:spPr>
        <p:txBody>
          <a:bodyPr>
            <a:normAutofit/>
          </a:bodyPr>
          <a:lstStyle>
            <a:lvl1pPr marL="202565" indent="-202565">
              <a:lnSpc>
                <a:spcPct val="120000"/>
              </a:lnSpc>
              <a:buFont typeface="微软雅黑" panose="020B0503020204020204" pitchFamily="34" charset="-122"/>
              <a:buChar char="▪"/>
              <a:defRPr sz="2700"/>
            </a:lvl1pPr>
            <a:lvl2pPr marL="405765" indent="-200025">
              <a:lnSpc>
                <a:spcPct val="120000"/>
              </a:lnSpc>
              <a:buFont typeface="微软雅黑" panose="020B0503020204020204" pitchFamily="34" charset="-122"/>
              <a:buChar char="▫"/>
              <a:defRPr sz="2400"/>
            </a:lvl2pPr>
            <a:lvl3pPr marL="603885" indent="-19304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3pPr>
            <a:lvl4pPr marL="805815" indent="-18923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4pPr>
            <a:lvl5pPr marL="1009650" indent="-186690">
              <a:lnSpc>
                <a:spcPct val="120000"/>
              </a:lnSpc>
              <a:buFont typeface="微软雅黑" panose="020B0503020204020204" pitchFamily="34" charset="-122"/>
              <a:buChar char="◦"/>
              <a:defRPr sz="21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Rectangle 6"/>
          <p:cNvSpPr/>
          <p:nvPr userDrawn="1"/>
        </p:nvSpPr>
        <p:spPr>
          <a:xfrm>
            <a:off x="1" y="503154"/>
            <a:ext cx="155276" cy="986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94540" y="948906"/>
            <a:ext cx="7746160" cy="541227"/>
          </a:xfrm>
          <a:prstGeom prst="rect">
            <a:avLst/>
          </a:prstGeom>
        </p:spPr>
        <p:txBody>
          <a:bodyPr anchor="t"/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0" y="758952"/>
            <a:ext cx="7279894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0" y="4800600"/>
            <a:ext cx="7279894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72204"/>
            <a:ext cx="9144000" cy="68579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8" y="6172205"/>
            <a:ext cx="7486650" cy="68579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9144000" cy="61722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60034" y="1044180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021831" y="4092180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6231474"/>
            <a:ext cx="6858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1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15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494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4973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155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25.png"/><Relationship Id="rId3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3425" y="816428"/>
            <a:ext cx="7709698" cy="1900646"/>
          </a:xfrm>
        </p:spPr>
        <p:txBody>
          <a:bodyPr/>
          <a:lstStyle/>
          <a:p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r>
              <a:rPr lang="en-US" altLang="zh-CN" b="1" dirty="0"/>
              <a:t>3FS</a:t>
            </a:r>
            <a:r>
              <a:rPr lang="zh-CN" altLang="en-US" b="1" dirty="0"/>
              <a:t>文件系统中的</a:t>
            </a:r>
            <a:r>
              <a:rPr lang="en-US" altLang="zh-CN" b="1" dirty="0"/>
              <a:t>FUSE</a:t>
            </a:r>
            <a:r>
              <a:rPr lang="zh-CN" altLang="en-US" b="1" dirty="0"/>
              <a:t>模块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8210" y="3115491"/>
            <a:ext cx="7063740" cy="522838"/>
          </a:xfrm>
        </p:spPr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Valor-Go</a:t>
            </a:r>
            <a:r>
              <a:rPr lang="zh-CN" altLang="en-US" dirty="0">
                <a:solidFill>
                  <a:schemeClr val="tx1"/>
                </a:solidFill>
              </a:rPr>
              <a:t>小组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吕祖灿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梁修宁  杨奕麟  任壮壮  王淇辉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722630" y="85090"/>
            <a:ext cx="7747000" cy="6235065"/>
          </a:xfrm>
        </p:spPr>
        <p:txBody>
          <a:bodyPr>
            <a:normAutofit fontScale="90000"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altLang="zh-CN" sz="3200" dirty="0"/>
              <a:t>3. </a:t>
            </a:r>
            <a:r>
              <a:rPr lang="zh-CN" altLang="en-US" sz="3200" dirty="0"/>
              <a:t>原定研究目标与实际完成内容</a:t>
            </a:r>
            <a:br>
              <a:rPr lang="zh-CN" altLang="en-US" sz="2220" dirty="0"/>
            </a:br>
            <a:br>
              <a:rPr lang="zh-CN" altLang="en-US" sz="2220" dirty="0"/>
            </a:br>
            <a:r>
              <a:rPr lang="en-US" altLang="zh-CN" sz="2000" dirty="0">
                <a:latin typeface="+mn-lt"/>
                <a:ea typeface="+mn-lt"/>
                <a:cs typeface="+mn-lt"/>
              </a:rPr>
              <a:t>1. 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原计划研究目标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基础内容：在个人电脑上部署原生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和修改后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，每次改写后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在电脑上进行单元测试。最后进行总测试。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进阶内容：向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中接入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br>
              <a:rPr lang="en-US" altLang="zh-CN" sz="2000" dirty="0">
                <a:latin typeface="+mn-lt"/>
                <a:ea typeface="+mn-lt"/>
                <a:cs typeface="+mn-lt"/>
              </a:rPr>
            </a:br>
            <a:br>
              <a:rPr lang="en-US" altLang="zh-CN" sz="2000" dirty="0">
                <a:latin typeface="+mn-lt"/>
                <a:ea typeface="+mn-lt"/>
                <a:cs typeface="+mn-lt"/>
              </a:rPr>
            </a:br>
            <a:r>
              <a:rPr lang="en-US" altLang="zh-CN" sz="2000" dirty="0">
                <a:latin typeface="+mn-lt"/>
                <a:ea typeface="+mn-lt"/>
                <a:cs typeface="+mn-lt"/>
              </a:rPr>
              <a:t>2. 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实际项目内容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b="1" dirty="0">
                <a:latin typeface="+mn-lt"/>
                <a:ea typeface="+mn-lt"/>
                <a:cs typeface="+mn-lt"/>
              </a:rPr>
              <a:t>已完成：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使用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Rust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语言完全改写了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，通过了所有单元测试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租借阿里云服务器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"ecs.g8i.4xlarge"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"ecs.i4.4xlarge"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，成功部署原版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和改写后的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，并完成功能验证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未完成：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未能在个人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PC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上部署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3FS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，因为个人电脑的配置远远不足部署的最低配置</a:t>
            </a: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br>
              <a:rPr lang="zh-CN" altLang="en-US" sz="2000" dirty="0">
                <a:latin typeface="+mn-lt"/>
                <a:ea typeface="+mn-lt"/>
                <a:cs typeface="+mn-lt"/>
              </a:rPr>
            </a:br>
            <a:r>
              <a:rPr lang="zh-CN" altLang="en-US" sz="2000" dirty="0">
                <a:latin typeface="+mn-lt"/>
                <a:ea typeface="+mn-lt"/>
                <a:cs typeface="+mn-lt"/>
              </a:rPr>
              <a:t>未能接入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，一方面是因为</a:t>
            </a:r>
            <a:r>
              <a:rPr lang="en-US" altLang="zh-CN" sz="2000" dirty="0">
                <a:latin typeface="+mn-lt"/>
                <a:ea typeface="+mn-lt"/>
                <a:cs typeface="+mn-lt"/>
              </a:rPr>
              <a:t>xFUSE</a:t>
            </a:r>
            <a:r>
              <a:rPr lang="zh-CN" altLang="en-US" sz="2000" dirty="0">
                <a:latin typeface="+mn-lt"/>
                <a:ea typeface="+mn-lt"/>
                <a:cs typeface="+mn-lt"/>
              </a:rPr>
              <a:t>未开源，另一方面是因为团队成员均精力有限</a:t>
            </a:r>
            <a:endParaRPr lang="zh-CN" altLang="en-US" sz="2000" dirty="0">
              <a:latin typeface="+mn-lt"/>
              <a:ea typeface="+mn-lt"/>
              <a:cs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670" y="447040"/>
            <a:ext cx="7747000" cy="109918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a typeface="宋体" panose="02010600030101010101" pitchFamily="2" charset="-122"/>
                <a:sym typeface="+mn-ea"/>
              </a:rPr>
              <a:t>4. 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研究实现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b="1" dirty="0">
                <a:ea typeface="宋体" panose="02010600030101010101" pitchFamily="2" charset="-122"/>
                <a:sym typeface="+mn-ea"/>
              </a:rPr>
              <a:t>FUSE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的改写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8670" y="1675765"/>
            <a:ext cx="6151245" cy="4070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改写与重构的主要模块介绍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单个文件改写经验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700" spc="8" dirty="0">
                <a:solidFill>
                  <a:schemeClr val="tx2"/>
                </a:solidFill>
              </a:rPr>
              <a:t>Fuse</a:t>
            </a:r>
            <a:r>
              <a:rPr lang="zh-CN" altLang="en-US" sz="2700" spc="8" dirty="0">
                <a:solidFill>
                  <a:schemeClr val="tx2"/>
                </a:solidFill>
              </a:rPr>
              <a:t>外部调用</a:t>
            </a:r>
            <a:r>
              <a:rPr lang="en-US" altLang="zh-CN" sz="2700" spc="8" dirty="0">
                <a:solidFill>
                  <a:schemeClr val="tx2"/>
                </a:solidFill>
              </a:rPr>
              <a:t>Fuse</a:t>
            </a:r>
            <a:r>
              <a:rPr lang="zh-CN" altLang="en-US" sz="2700" spc="8" dirty="0">
                <a:solidFill>
                  <a:schemeClr val="tx2"/>
                </a:solidFill>
              </a:rPr>
              <a:t>内部的流程介绍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zh-CN" altLang="en-US" dirty="0"/>
              <a:t>改写的具体内容</a:t>
            </a:r>
            <a:r>
              <a:rPr altLang="zh-CN" dirty="0"/>
              <a:t>   </a:t>
            </a:r>
            <a:r>
              <a:rPr lang="zh-CN" altLang="en-US" dirty="0"/>
              <a:t>共</a:t>
            </a:r>
            <a:r>
              <a:rPr altLang="zh-CN" dirty="0"/>
              <a:t>11</a:t>
            </a:r>
            <a:r>
              <a:rPr lang="zh-CN" altLang="en-US" dirty="0"/>
              <a:t>个</a:t>
            </a:r>
            <a:r>
              <a:rPr altLang="zh-CN" dirty="0"/>
              <a:t>Fuse</a:t>
            </a:r>
            <a:r>
              <a:rPr lang="zh-CN" altLang="en-US" dirty="0"/>
              <a:t>子模块</a:t>
            </a:r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746" y="1039464"/>
            <a:ext cx="5391374" cy="2958520"/>
          </a:xfr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7984"/>
            <a:ext cx="6372018" cy="29328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3454" y="555167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改写与重构的主要模块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142" y="924499"/>
            <a:ext cx="837923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FUSE </a:t>
            </a:r>
            <a:r>
              <a:rPr lang="zh-CN" altLang="en-US" dirty="0"/>
              <a:t>操作层（</a:t>
            </a:r>
            <a:r>
              <a:rPr lang="en-US" altLang="zh-CN" dirty="0" err="1"/>
              <a:t>FuseOps</a:t>
            </a:r>
            <a:r>
              <a:rPr lang="zh-CN" altLang="en-US" dirty="0" err="1"/>
              <a:t>）：</a:t>
            </a:r>
            <a:r>
              <a:rPr lang="zh-CN" altLang="en-US" dirty="0"/>
              <a:t>负责注册 </a:t>
            </a:r>
            <a:r>
              <a:rPr lang="en-US" altLang="zh-CN" dirty="0"/>
              <a:t>FUSE </a:t>
            </a:r>
            <a:r>
              <a:rPr lang="zh-CN" altLang="en-US" dirty="0"/>
              <a:t>回调、处理请求、管理全局状态。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2. IO </a:t>
            </a:r>
            <a:r>
              <a:rPr lang="zh-CN" altLang="en-US" dirty="0"/>
              <a:t>环（</a:t>
            </a:r>
            <a:r>
              <a:rPr lang="en-US" altLang="zh-CN" dirty="0" err="1"/>
              <a:t>IoRing</a:t>
            </a:r>
            <a:r>
              <a:rPr lang="zh-CN" altLang="en-US" dirty="0" err="1"/>
              <a:t>）：</a:t>
            </a:r>
            <a:r>
              <a:rPr lang="zh-CN" altLang="en-US" dirty="0"/>
              <a:t>负责 </a:t>
            </a:r>
            <a:r>
              <a:rPr lang="en-US" altLang="zh-CN" dirty="0"/>
              <a:t>IO </a:t>
            </a:r>
            <a:r>
              <a:rPr lang="zh-CN" altLang="en-US" dirty="0"/>
              <a:t>环队列、信号量、并发处理等。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配置与用户管理（</a:t>
            </a:r>
            <a:r>
              <a:rPr lang="en-US" altLang="zh-CN" dirty="0" err="1"/>
              <a:t>UserConfig</a:t>
            </a:r>
            <a:r>
              <a:rPr lang="en-US" altLang="zh-CN" dirty="0"/>
              <a:t>, </a:t>
            </a:r>
            <a:r>
              <a:rPr lang="en-US" altLang="zh-CN" dirty="0" err="1"/>
              <a:t>FuseConfig</a:t>
            </a:r>
            <a:r>
              <a:rPr lang="zh-CN" altLang="en-US" dirty="0" err="1"/>
              <a:t>）：</a:t>
            </a:r>
            <a:r>
              <a:rPr lang="zh-CN" altLang="en-US" dirty="0"/>
              <a:t>负责配置项的管理、用户隔离、权限校验等。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 err="1">
                <a:sym typeface="+mn-ea"/>
              </a:rPr>
              <a:t>PioV</a:t>
            </a:r>
            <a:r>
              <a:rPr lang="en-US" altLang="zh-CN" dirty="0">
                <a:sym typeface="+mn-ea"/>
              </a:rPr>
              <a:t>, </a:t>
            </a:r>
            <a:r>
              <a:rPr lang="en-US" altLang="zh-CN" dirty="0" err="1">
                <a:sym typeface="+mn-ea"/>
              </a:rPr>
              <a:t>IovTable</a:t>
            </a:r>
            <a:r>
              <a:rPr lang="zh-CN" altLang="en-US" dirty="0">
                <a:sym typeface="+mn-ea"/>
              </a:rPr>
              <a:t>）：负责分布式 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chunk </a:t>
            </a:r>
            <a:r>
              <a:rPr lang="zh-CN" altLang="en-US" dirty="0">
                <a:sym typeface="+mn-ea"/>
              </a:rPr>
              <a:t>管理、批量读写等。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5. </a:t>
            </a:r>
            <a:r>
              <a:rPr lang="en-US" altLang="zh-CN" dirty="0" err="1">
                <a:sym typeface="+mn-ea"/>
              </a:rPr>
              <a:t>FuseClients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核心客户端管理：管理所有 </a:t>
            </a:r>
            <a:r>
              <a:rPr lang="en-US" altLang="zh-CN" dirty="0">
                <a:sym typeface="+mn-ea"/>
              </a:rPr>
              <a:t>FUSE </a:t>
            </a:r>
            <a:r>
              <a:rPr lang="zh-CN" altLang="en-US" dirty="0">
                <a:sym typeface="+mn-ea"/>
              </a:rPr>
              <a:t>客户端、</a:t>
            </a:r>
            <a:r>
              <a:rPr lang="en-US" altLang="zh-CN" dirty="0">
                <a:sym typeface="+mn-ea"/>
              </a:rPr>
              <a:t>IO </a:t>
            </a:r>
            <a:r>
              <a:rPr lang="zh-CN" altLang="en-US" dirty="0">
                <a:sym typeface="+mn-ea"/>
              </a:rPr>
              <a:t>环、配置等全局状态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6.FuseMainLoop - </a:t>
            </a:r>
            <a:r>
              <a:rPr lang="zh-CN" altLang="en-US" dirty="0">
                <a:sym typeface="+mn-ea"/>
              </a:rPr>
              <a:t>主循环入口</a:t>
            </a:r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7. </a:t>
            </a:r>
            <a:r>
              <a:rPr lang="en-US" altLang="zh-CN" dirty="0" err="1">
                <a:sym typeface="+mn-ea"/>
              </a:rPr>
              <a:t>FuseConfigFetcher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配置获取器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8. hf3fs_fuse - </a:t>
            </a:r>
            <a:r>
              <a:rPr lang="zh-CN" altLang="en-US" dirty="0">
                <a:sym typeface="+mn-ea"/>
              </a:rPr>
              <a:t>应用入口：支持两种模式：应用模式和库模式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1272" y="523702"/>
            <a:ext cx="68722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+mn-ea"/>
              </a:rPr>
              <a:t>9. </a:t>
            </a:r>
            <a:r>
              <a:rPr lang="en-US" altLang="zh-CN" dirty="0" err="1">
                <a:sym typeface="+mn-ea"/>
              </a:rPr>
              <a:t>FuseApplication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应用框架：继承自 </a:t>
            </a:r>
            <a:r>
              <a:rPr lang="en-US" altLang="zh-CN" dirty="0" err="1">
                <a:sym typeface="+mn-ea"/>
              </a:rPr>
              <a:t>ApplicationBase</a:t>
            </a:r>
            <a:endParaRPr lang="en-US" altLang="zh-CN" dirty="0" err="1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10.FuseAppConfig - </a:t>
            </a:r>
            <a:r>
              <a:rPr lang="zh-CN" altLang="en-US" dirty="0">
                <a:sym typeface="+mn-ea"/>
              </a:rPr>
              <a:t>应用配置</a:t>
            </a:r>
            <a:endParaRPr lang="zh-CN" altLang="en-US" dirty="0">
              <a:sym typeface="+mn-ea"/>
            </a:endParaRPr>
          </a:p>
          <a:p>
            <a:endParaRPr lang="en-US" altLang="zh-CN" dirty="0"/>
          </a:p>
          <a:p>
            <a:r>
              <a:rPr lang="en-US" altLang="zh-CN" dirty="0">
                <a:sym typeface="+mn-ea"/>
              </a:rPr>
              <a:t>11. </a:t>
            </a:r>
            <a:r>
              <a:rPr lang="en-US" altLang="zh-CN" dirty="0" err="1">
                <a:sym typeface="+mn-ea"/>
              </a:rPr>
              <a:t>FuseLauncherConfig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启动器配置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12. ffi.rs - </a:t>
            </a:r>
            <a:r>
              <a:rPr lang="zh-CN" altLang="en-US" dirty="0">
                <a:sym typeface="+mn-ea"/>
              </a:rPr>
              <a:t>外部接口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特有的 </a:t>
            </a:r>
            <a:r>
              <a:rPr lang="en-US" altLang="zh-CN" dirty="0">
                <a:sym typeface="+mn-ea"/>
              </a:rPr>
              <a:t>FFI </a:t>
            </a:r>
            <a:r>
              <a:rPr lang="zh-CN" altLang="en-US" dirty="0">
                <a:sym typeface="+mn-ea"/>
              </a:rPr>
              <a:t>层，提供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接口供 </a:t>
            </a:r>
            <a:r>
              <a:rPr lang="en-US" altLang="zh-CN" dirty="0">
                <a:sym typeface="+mn-ea"/>
              </a:rPr>
              <a:t>C++ </a:t>
            </a:r>
            <a:r>
              <a:rPr lang="zh-CN" altLang="en-US" dirty="0">
                <a:sym typeface="+mn-ea"/>
              </a:rPr>
              <a:t>代码调用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功能：导出所有主要函数为 </a:t>
            </a:r>
            <a:r>
              <a:rPr lang="en-US" altLang="zh-CN" dirty="0">
                <a:sym typeface="+mn-ea"/>
              </a:rPr>
              <a:t>C </a:t>
            </a:r>
            <a:r>
              <a:rPr lang="zh-CN" altLang="en-US" dirty="0">
                <a:sym typeface="+mn-ea"/>
              </a:rPr>
              <a:t>接口 处理字符串转换和内存管理 提供错误码映射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>
                <a:sym typeface="+mn-ea"/>
              </a:rPr>
              <a:t>13. lib.rs - </a:t>
            </a:r>
            <a:r>
              <a:rPr lang="zh-CN" altLang="en-US" dirty="0">
                <a:sym typeface="+mn-ea"/>
              </a:rPr>
              <a:t>模块组织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新增</a:t>
            </a:r>
            <a:r>
              <a:rPr lang="en-US" altLang="zh-CN" dirty="0">
                <a:sym typeface="+mn-ea"/>
              </a:rPr>
              <a:t>: Rust </a:t>
            </a:r>
            <a:r>
              <a:rPr lang="zh-CN" altLang="en-US" dirty="0">
                <a:sym typeface="+mn-ea"/>
              </a:rPr>
              <a:t>的模块入口，组织所有子模块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功能：声明所有子模块 重新导出主要类型和函数 提供统一的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接口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95" y="457398"/>
            <a:ext cx="61637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单个文件改写经验：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01395" y="1289883"/>
            <a:ext cx="806823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>
                <a:sym typeface="+mn-ea"/>
              </a:rPr>
              <a:t>编写测试用的</a:t>
            </a:r>
            <a:r>
              <a:rPr lang="en-US" altLang="zh-CN" sz="2400" dirty="0">
                <a:sym typeface="+mn-ea"/>
              </a:rPr>
              <a:t>main_test</a:t>
            </a:r>
            <a:r>
              <a:rPr lang="zh-CN" altLang="en-US" sz="2400" dirty="0">
                <a:sym typeface="+mn-ea"/>
              </a:rPr>
              <a:t>函数，运行测试单个文件的功能正确性</a:t>
            </a:r>
            <a:endParaRPr lang="zh-CN" altLang="en-US" sz="2400" dirty="0">
              <a:sym typeface="+mn-ea"/>
            </a:endParaRPr>
          </a:p>
          <a:p>
            <a:endParaRPr lang="zh-CN" altLang="en-US" sz="2400" dirty="0"/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对单个文件的内部功能拆分和逐一改写：逐个改写</a:t>
            </a:r>
            <a:r>
              <a:rPr lang="en-US" altLang="zh-CN" sz="2400" dirty="0"/>
              <a:t>C++</a:t>
            </a:r>
            <a:r>
              <a:rPr lang="zh-CN" altLang="en-US" sz="2400" dirty="0"/>
              <a:t>中的方法为</a:t>
            </a:r>
            <a:r>
              <a:rPr lang="en-US" altLang="zh-CN" sz="2400" dirty="0"/>
              <a:t>Rust</a:t>
            </a:r>
            <a:r>
              <a:rPr lang="zh-CN" altLang="en-US" sz="2400" dirty="0"/>
              <a:t>函数，再将声明加入</a:t>
            </a:r>
            <a:r>
              <a:rPr lang="en-US" altLang="zh-CN" sz="2400" dirty="0"/>
              <a:t>ffi</a:t>
            </a:r>
            <a:r>
              <a:rPr lang="zh-CN" altLang="en-US" sz="2400" dirty="0"/>
              <a:t>中。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3. </a:t>
            </a:r>
            <a:r>
              <a:rPr lang="zh-CN" altLang="en-US" sz="2400" dirty="0">
                <a:sym typeface="+mn-ea"/>
              </a:rPr>
              <a:t>保留 </a:t>
            </a:r>
            <a:r>
              <a:rPr lang="en-US" altLang="zh-CN" sz="2400" dirty="0">
                <a:sym typeface="+mn-ea"/>
              </a:rPr>
              <a:t>C++ </a:t>
            </a:r>
            <a:r>
              <a:rPr lang="zh-CN" altLang="en-US" sz="2400" dirty="0">
                <a:sym typeface="+mn-ea"/>
              </a:rPr>
              <a:t>头文件和部分实现，作为 </a:t>
            </a:r>
            <a:r>
              <a:rPr lang="en-US" altLang="zh-CN" sz="2400" dirty="0">
                <a:sym typeface="+mn-ea"/>
              </a:rPr>
              <a:t>glue </a:t>
            </a:r>
            <a:r>
              <a:rPr lang="zh-CN" altLang="en-US" sz="2400" dirty="0">
                <a:sym typeface="+mn-ea"/>
              </a:rPr>
              <a:t>层，确保外部模块在调用被改写的方法时不改变调用名称、参数等，保证兼容性。</a:t>
            </a:r>
            <a:endParaRPr lang="zh-CN" altLang="en-US" sz="2400" dirty="0"/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1320" y="457200"/>
            <a:ext cx="7167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FUSE</a:t>
            </a:r>
            <a:r>
              <a:rPr lang="zh-CN" altLang="en-US" sz="2400" b="1" dirty="0"/>
              <a:t>模块外部调用</a:t>
            </a:r>
            <a:r>
              <a:rPr lang="en-US" altLang="zh-CN" sz="2400" b="1" dirty="0"/>
              <a:t>FUSE</a:t>
            </a:r>
            <a:r>
              <a:rPr lang="zh-CN" altLang="en-US" sz="2400" b="1" dirty="0"/>
              <a:t>模块内部的流程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044931" y="4796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1669415"/>
            <a:ext cx="700405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1165" y="494670"/>
            <a:ext cx="67166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/>
              <a:t>外部调用内部模块示例</a:t>
            </a:r>
            <a:endParaRPr 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227455"/>
            <a:ext cx="8308340" cy="2668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" y="4069080"/>
            <a:ext cx="87566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473075"/>
            <a:ext cx="7279640" cy="930275"/>
          </a:xfrm>
        </p:spPr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5. </a:t>
            </a:r>
            <a:r>
              <a:rPr lang="zh-CN" altLang="en-US" b="1" dirty="0">
                <a:ea typeface="宋体" panose="02010600030101010101" pitchFamily="2" charset="-122"/>
              </a:rPr>
              <a:t>部署结构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23570" y="1567815"/>
            <a:ext cx="6151245" cy="2974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部署尝试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最终部署方案详解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760" y="349250"/>
            <a:ext cx="8589010" cy="327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i="0" dirty="0">
                <a:solidFill>
                  <a:srgbClr val="1F2328"/>
                </a:solidFill>
                <a:effectLst/>
                <a:ea typeface="+mn-lt"/>
              </a:rPr>
              <a:t>部署尝试：</a:t>
            </a:r>
            <a:endParaRPr lang="zh-CN" altLang="en-US" sz="2400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1.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个人电脑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 + 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部署：曾经有一周都在尝试在个人电脑上部署，尝试了很多方法，修改各种参数都没能成功部署；因为个人电脑性能实在是无法满足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3FS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需求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2.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云服务器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 + 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部署：大约完成了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80%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，但是当时考虑到后期对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镜像等维护的挑战，以及多人同时在多台云服务器部署更快速，转为下面的第三条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3. 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多台云服务器部署：我们的最终部署方案，其实最终发现用</a:t>
            </a:r>
            <a:r>
              <a:rPr lang="en-US" altLang="zh-CN" b="1" i="0" dirty="0">
                <a:solidFill>
                  <a:srgbClr val="1F2328"/>
                </a:solidFill>
                <a:effectLst/>
                <a:ea typeface="+mn-lt"/>
              </a:rPr>
              <a:t>Docker</a:t>
            </a:r>
            <a:r>
              <a:rPr lang="zh-CN" altLang="en-US" b="1" i="0" dirty="0">
                <a:solidFill>
                  <a:srgbClr val="1F2328"/>
                </a:solidFill>
                <a:effectLst/>
                <a:ea typeface="+mn-lt"/>
              </a:rPr>
              <a:t>部署会更快速、也更节约</a:t>
            </a:r>
            <a:endParaRPr lang="zh-CN" altLang="en-US" b="1" i="0" dirty="0">
              <a:solidFill>
                <a:srgbClr val="1F2328"/>
              </a:solidFill>
              <a:effectLst/>
              <a:ea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4720" y="3429000"/>
            <a:ext cx="4770120" cy="2648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  <a:endParaRPr lang="en-US" altLang="zh-CN" dirty="0"/>
          </a:p>
          <a:p>
            <a:r>
              <a:rPr lang="zh-CN" altLang="en-US" dirty="0"/>
              <a:t>项目背景</a:t>
            </a:r>
            <a:endParaRPr lang="zh-CN" altLang="en-US" dirty="0"/>
          </a:p>
          <a:p>
            <a:r>
              <a:rPr lang="zh-CN" altLang="en-US" dirty="0"/>
              <a:t>原定研究目标和实际完成内容</a:t>
            </a:r>
            <a:endParaRPr lang="en-US" altLang="zh-CN" dirty="0"/>
          </a:p>
          <a:p>
            <a:r>
              <a:rPr lang="zh-CN" altLang="en-US" dirty="0"/>
              <a:t>研究实现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FUSE</a:t>
            </a:r>
            <a:r>
              <a:rPr lang="zh-CN" altLang="en-US" dirty="0"/>
              <a:t>的改写</a:t>
            </a:r>
            <a:endParaRPr lang="en-US" altLang="zh-CN" dirty="0"/>
          </a:p>
          <a:p>
            <a:r>
              <a:rPr lang="zh-CN" altLang="en-US" dirty="0"/>
              <a:t>研究实现</a:t>
            </a:r>
            <a:r>
              <a:rPr lang="en-US" altLang="zh-CN" dirty="0"/>
              <a:t>2</a:t>
            </a:r>
            <a:r>
              <a:rPr lang="zh-CN" altLang="en-US" dirty="0"/>
              <a:t>：部署结构</a:t>
            </a:r>
            <a:endParaRPr lang="en-US" altLang="zh-CN" dirty="0"/>
          </a:p>
          <a:p>
            <a:r>
              <a:rPr lang="zh-CN" altLang="en-US" dirty="0"/>
              <a:t>研究结果</a:t>
            </a:r>
            <a:endParaRPr lang="en-US" altLang="zh-CN" dirty="0"/>
          </a:p>
          <a:p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71875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05509" y="950337"/>
            <a:ext cx="11540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spAutoFit/>
          </a:bodyPr>
          <a:lstStyle/>
          <a:p>
            <a:endParaRPr lang="zh-CN" altLang="en-US" sz="135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3"/>
          </p:nvPr>
        </p:nvSpPr>
        <p:spPr>
          <a:xfrm>
            <a:off x="8469630" y="6172205"/>
            <a:ext cx="685800" cy="5937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530" y="313175"/>
            <a:ext cx="582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部署平台：阿里云服务器</a:t>
            </a:r>
            <a:endParaRPr lang="zh-CN" altLang="en-US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7982"/>
          <a:stretch>
            <a:fillRect/>
          </a:stretch>
        </p:blipFill>
        <p:spPr>
          <a:xfrm>
            <a:off x="652145" y="1553210"/>
            <a:ext cx="7051675" cy="1880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5760" y="895919"/>
            <a:ext cx="82545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在本测试中，使用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meta</a:t>
            </a:r>
            <a:r>
              <a:rPr lang="zh-CN" altLang="en-US" dirty="0"/>
              <a:t>节点，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storage</a:t>
            </a:r>
            <a:r>
              <a:rPr lang="zh-CN" altLang="en-US" dirty="0"/>
              <a:t>节点进行配置，其中</a:t>
            </a:r>
            <a:r>
              <a:rPr lang="en-US" altLang="zh-CN" dirty="0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也部署在</a:t>
            </a:r>
            <a:r>
              <a:rPr lang="en-US" altLang="zh-CN" dirty="0"/>
              <a:t>meta</a:t>
            </a:r>
            <a:r>
              <a:rPr lang="zh-CN" altLang="en-US" dirty="0"/>
              <a:t>节点上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3593465"/>
            <a:ext cx="4197350" cy="233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1890" y="864410"/>
            <a:ext cx="657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节点信息：一个</a:t>
            </a:r>
            <a:r>
              <a:rPr lang="en-US" altLang="zh-CN" dirty="0"/>
              <a:t>meta</a:t>
            </a:r>
            <a:r>
              <a:rPr lang="zh-CN" altLang="en-US" dirty="0"/>
              <a:t>（同时也是</a:t>
            </a:r>
            <a:r>
              <a:rPr lang="en-US" altLang="zh-CN" dirty="0" err="1"/>
              <a:t>mgmtd</a:t>
            </a:r>
            <a:r>
              <a:rPr lang="zh-CN" altLang="en-US" dirty="0"/>
              <a:t>和</a:t>
            </a:r>
            <a:r>
              <a:rPr lang="en-US" altLang="zh-CN" dirty="0"/>
              <a:t>fuse client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使用</a:t>
            </a:r>
            <a:r>
              <a:rPr lang="en-US" altLang="zh-CN" dirty="0"/>
              <a:t>ecs.g8i.4xlarge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64GB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三个</a:t>
            </a:r>
            <a:r>
              <a:rPr lang="en-US" altLang="zh-CN" dirty="0"/>
              <a:t>storage</a:t>
            </a:r>
            <a:r>
              <a:rPr lang="zh-CN" altLang="en-US" dirty="0"/>
              <a:t>：使用</a:t>
            </a:r>
            <a:r>
              <a:rPr lang="en-US" altLang="zh-CN" dirty="0"/>
              <a:t>ecs.i4.4xlarge</a:t>
            </a:r>
            <a:r>
              <a:rPr lang="zh-CN" altLang="en-US" dirty="0"/>
              <a:t>机型（</a:t>
            </a:r>
            <a:r>
              <a:rPr lang="en-US" altLang="zh-CN" dirty="0"/>
              <a:t>16</a:t>
            </a:r>
            <a:r>
              <a:rPr lang="zh-CN" altLang="en-US" dirty="0"/>
              <a:t>核，内存</a:t>
            </a:r>
            <a:r>
              <a:rPr lang="en-US" altLang="zh-CN" dirty="0"/>
              <a:t>128GB</a:t>
            </a:r>
            <a:r>
              <a:rPr lang="zh-CN" altLang="en-US" dirty="0"/>
              <a:t>，本地存储</a:t>
            </a:r>
            <a:r>
              <a:rPr lang="en-US" altLang="zh-CN" dirty="0"/>
              <a:t>1*3839GB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383" y="2305098"/>
            <a:ext cx="8589705" cy="14331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1890" y="3874758"/>
            <a:ext cx="45720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链信息(CRAQ链):</a:t>
            </a:r>
            <a:r>
              <a:rPr lang="zh-CN" altLang="en-US" dirty="0">
                <a:solidFill>
                  <a:srgbClr val="1F2328"/>
                </a:solidFill>
                <a:effectLst/>
                <a:latin typeface="-apple-system"/>
              </a:rPr>
              <a:t>一条链，该链连接四个节点</a:t>
            </a:r>
            <a:endParaRPr lang="zh-CN" altLang="en-US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0" y="4344344"/>
            <a:ext cx="8756920" cy="12750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250" y="326390"/>
            <a:ext cx="7279640" cy="1096010"/>
          </a:xfrm>
        </p:spPr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6. </a:t>
            </a:r>
            <a:r>
              <a:rPr lang="zh-CN" altLang="en-US" b="1" dirty="0">
                <a:ea typeface="宋体" panose="02010600030101010101" pitchFamily="2" charset="-122"/>
              </a:rPr>
              <a:t>研究结果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0250" y="1605915"/>
            <a:ext cx="6151245" cy="352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我们的功能性验证结果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700" spc="8" dirty="0">
                <a:solidFill>
                  <a:schemeClr val="tx2"/>
                </a:solidFill>
              </a:rPr>
              <a:t>3FS</a:t>
            </a:r>
            <a:r>
              <a:rPr lang="zh-CN" altLang="en-US" sz="2700" spc="8" dirty="0">
                <a:solidFill>
                  <a:schemeClr val="tx2"/>
                </a:solidFill>
              </a:rPr>
              <a:t>自带单元测试结果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改写前后代码安全性测试结果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133350" indent="0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</a:pP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5883" y="308322"/>
            <a:ext cx="5843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改写部分的编译运行</a:t>
            </a:r>
            <a:r>
              <a:rPr lang="en-US" altLang="zh-CN" b="1" dirty="0">
                <a:solidFill>
                  <a:schemeClr val="tx2"/>
                </a:solidFill>
              </a:rPr>
              <a:t>——</a:t>
            </a:r>
            <a:r>
              <a:rPr lang="zh-CN" altLang="en-US" b="1" dirty="0">
                <a:solidFill>
                  <a:schemeClr val="tx2"/>
                </a:solidFill>
              </a:rPr>
              <a:t>完全通过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2" y="1454727"/>
            <a:ext cx="8708475" cy="46214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5593" y="864524"/>
            <a:ext cx="17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5883" y="711654"/>
            <a:ext cx="870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en-US" altLang="zh-CN" dirty="0"/>
              <a:t>cargo build –release</a:t>
            </a:r>
            <a:r>
              <a:rPr lang="zh-CN" altLang="en-US" dirty="0"/>
              <a:t>，编译</a:t>
            </a:r>
            <a:r>
              <a:rPr lang="en-US" altLang="zh-CN" dirty="0"/>
              <a:t>Rust </a:t>
            </a:r>
            <a:r>
              <a:rPr lang="zh-CN" altLang="en-US" dirty="0"/>
              <a:t>部分项目，生成​</a:t>
            </a:r>
            <a:r>
              <a:rPr lang="zh-CN" altLang="en-US" b="1" dirty="0"/>
              <a:t>​</a:t>
            </a:r>
            <a:r>
              <a:rPr lang="zh-CN" altLang="en-US" dirty="0"/>
              <a:t>高度优化的可执行二进制文件；运行</a:t>
            </a:r>
            <a:r>
              <a:rPr lang="en-US" altLang="zh-CN" dirty="0" err="1"/>
              <a:t>cmake</a:t>
            </a:r>
            <a:r>
              <a:rPr lang="zh-CN" altLang="en-US" dirty="0"/>
              <a:t>，编译</a:t>
            </a:r>
            <a:r>
              <a:rPr lang="en-US" altLang="zh-CN" dirty="0"/>
              <a:t>C/C++</a:t>
            </a:r>
            <a:r>
              <a:rPr lang="zh-CN" altLang="en-US" dirty="0"/>
              <a:t>部分代码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ahoma" panose="020B0604030504040204" pitchFamily="34" charset="0"/>
              </a:rPr>
              <a:t>注：</a:t>
            </a:r>
            <a:r>
              <a:rPr lang="en-US" altLang="zh-CN" dirty="0" err="1">
                <a:latin typeface="Tahoma" panose="020B0604030504040204" pitchFamily="34" charset="0"/>
              </a:rPr>
              <a:t>Clickhouse</a:t>
            </a:r>
            <a:r>
              <a:rPr lang="zh-CN" altLang="en-US" dirty="0">
                <a:latin typeface="Tahoma" panose="020B0604030504040204" pitchFamily="34" charset="0"/>
              </a:rPr>
              <a:t>是一个用于</a:t>
            </a:r>
            <a:r>
              <a:rPr lang="zh-CN" dirty="0">
                <a:latin typeface="Tahoma" panose="020B0604030504040204" pitchFamily="34" charset="0"/>
              </a:rPr>
              <a:t>实时分析、处理、查询</a:t>
            </a:r>
            <a:r>
              <a:rPr lang="zh-CN" altLang="en-US" dirty="0">
                <a:latin typeface="Tahoma" panose="020B0604030504040204" pitchFamily="34" charset="0"/>
              </a:rPr>
              <a:t>的数据库管理系统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20000"/>
          <a:stretch>
            <a:fillRect/>
          </a:stretch>
        </p:blipFill>
        <p:spPr>
          <a:xfrm>
            <a:off x="465513" y="973272"/>
            <a:ext cx="7570524" cy="50567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0699" y="326941"/>
            <a:ext cx="80633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n-lt"/>
                <a:cs typeface="+mn-lt"/>
              </a:rPr>
              <a:t>运行</a:t>
            </a:r>
            <a:r>
              <a:rPr lang="en-US" altLang="zh-CN" dirty="0">
                <a:ea typeface="+mn-lt"/>
                <a:cs typeface="+mn-lt"/>
              </a:rPr>
              <a:t>C</a:t>
            </a:r>
            <a:r>
              <a:rPr lang="en-US" altLang="zh-CN" dirty="0" err="1">
                <a:ea typeface="+mn-lt"/>
                <a:cs typeface="+mn-lt"/>
              </a:rPr>
              <a:t>lickhouse</a:t>
            </a:r>
            <a:r>
              <a:rPr lang="zh-CN" altLang="en-US" dirty="0">
                <a:ea typeface="+mn-lt"/>
                <a:cs typeface="+mn-lt"/>
              </a:rPr>
              <a:t>：</a:t>
            </a:r>
            <a:r>
              <a:rPr 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可以发现其中的各项服务都有对应的数据；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Clickhouse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的查询速度也在正常范围内</a:t>
            </a:r>
            <a:endParaRPr lang="zh-CN" altLang="en-US" b="0" i="0" dirty="0">
              <a:solidFill>
                <a:srgbClr val="1F2328"/>
              </a:solidFill>
              <a:effectLst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78" y="1138843"/>
            <a:ext cx="8599176" cy="48546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508" y="679850"/>
            <a:ext cx="856061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Fio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测试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:</a:t>
            </a:r>
            <a:r>
              <a:rPr lang="zh-CN" altLang="en-US" dirty="0">
                <a:ea typeface="+mn-lt"/>
                <a:cs typeface="+mn-lt"/>
              </a:rPr>
              <a:t>因为机器性能问题只能进行一个进程的测试，无法测试并发</a:t>
            </a:r>
            <a:endParaRPr lang="zh-CN" alt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9014" y="135220"/>
            <a:ext cx="71451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3fs</a:t>
            </a:r>
            <a:r>
              <a:rPr lang="zh-CN" altLang="en-US" sz="2400" b="1" dirty="0"/>
              <a:t>自带</a:t>
            </a:r>
            <a:r>
              <a:rPr lang="en-US" altLang="zh-CN" sz="2400" b="1" dirty="0"/>
              <a:t>tests</a:t>
            </a:r>
            <a:r>
              <a:rPr lang="zh-CN" altLang="en-US" sz="2400" b="1" dirty="0"/>
              <a:t>单元测试结果：</a:t>
            </a:r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dirty="0"/>
              <a:t>改写后</a:t>
            </a:r>
            <a:r>
              <a:rPr lang="en-US" altLang="zh-CN" dirty="0"/>
              <a:t>3fs</a:t>
            </a:r>
            <a:r>
              <a:rPr lang="zh-CN" altLang="en-US" dirty="0"/>
              <a:t>功能和原版几乎是完全一致的，但是原版</a:t>
            </a:r>
            <a:r>
              <a:rPr lang="en-US" altLang="zh-CN" dirty="0"/>
              <a:t>3fs</a:t>
            </a:r>
            <a:r>
              <a:rPr lang="zh-CN" altLang="en-US" dirty="0"/>
              <a:t>也不能完全通过自己的单元测试，这很有趣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9013" y="1562639"/>
            <a:ext cx="406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</a:t>
            </a:r>
            <a:r>
              <a:rPr lang="en-US" altLang="zh-CN" dirty="0"/>
              <a:t>3fs</a:t>
            </a:r>
            <a:r>
              <a:rPr lang="zh-CN" altLang="en-US" dirty="0"/>
              <a:t>：通过</a:t>
            </a:r>
            <a:r>
              <a:rPr lang="en-US" altLang="zh-CN" dirty="0"/>
              <a:t>278</a:t>
            </a:r>
            <a:r>
              <a:rPr lang="zh-CN" altLang="en-US" dirty="0"/>
              <a:t>，失败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2048510"/>
            <a:ext cx="7974965" cy="3486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6458" y="579601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改写</a:t>
            </a:r>
            <a:r>
              <a:rPr lang="zh-CN" altLang="en-US" dirty="0">
                <a:solidFill>
                  <a:srgbClr val="1F2328"/>
                </a:solidFill>
                <a:ea typeface="+mn-lt"/>
                <a:cs typeface="+mn-lt"/>
              </a:rPr>
              <a:t>后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3fs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：通过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278</a:t>
            </a:r>
            <a:r>
              <a:rPr lang="zh-CN" altLang="en-US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，失败</a:t>
            </a:r>
            <a:r>
              <a:rPr lang="en-US" altLang="zh-CN" b="0" i="0" dirty="0">
                <a:solidFill>
                  <a:srgbClr val="1F2328"/>
                </a:solidFill>
                <a:effectLst/>
                <a:ea typeface="+mn-lt"/>
                <a:cs typeface="+mn-lt"/>
              </a:rPr>
              <a:t>36</a:t>
            </a:r>
            <a:endParaRPr lang="zh-CN" altLang="en-US" dirty="0">
              <a:ea typeface="+mn-lt"/>
              <a:cs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948055"/>
            <a:ext cx="5880100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6285" y="579755"/>
            <a:ext cx="66376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a typeface="+mn-lt"/>
                <a:cs typeface="+mn-lt"/>
              </a:rPr>
              <a:t>并且改写前后未能通过的测试都是相同的</a:t>
            </a:r>
            <a:r>
              <a:rPr lang="en-US" altLang="zh-CN" dirty="0">
                <a:ea typeface="+mn-lt"/>
                <a:cs typeface="+mn-lt"/>
              </a:rPr>
              <a:t>36</a:t>
            </a:r>
            <a:r>
              <a:rPr lang="zh-CN" altLang="en-US" dirty="0">
                <a:ea typeface="+mn-lt"/>
                <a:cs typeface="+mn-lt"/>
              </a:rPr>
              <a:t>个</a:t>
            </a:r>
            <a:endParaRPr lang="zh-CN" altLang="en-US" dirty="0">
              <a:ea typeface="+mn-lt"/>
              <a:cs typeface="+mn-lt"/>
            </a:endParaRPr>
          </a:p>
          <a:p>
            <a:endParaRPr lang="zh-CN" altLang="en-US" dirty="0">
              <a:ea typeface="+mn-lt"/>
              <a:cs typeface="+mn-lt"/>
            </a:endParaRPr>
          </a:p>
          <a:p>
            <a:r>
              <a:rPr lang="zh-CN" altLang="en-US" dirty="0">
                <a:ea typeface="+mn-lt"/>
                <a:cs typeface="+mn-lt"/>
              </a:rPr>
              <a:t>左：改写前</a:t>
            </a:r>
            <a:r>
              <a:rPr lang="en-US" altLang="zh-CN" dirty="0">
                <a:ea typeface="+mn-lt"/>
                <a:cs typeface="+mn-lt"/>
              </a:rPr>
              <a:t>                                                </a:t>
            </a:r>
            <a:r>
              <a:rPr lang="zh-CN" altLang="en-US" dirty="0">
                <a:ea typeface="+mn-lt"/>
                <a:cs typeface="+mn-lt"/>
              </a:rPr>
              <a:t>右：改写后</a:t>
            </a:r>
            <a:endParaRPr lang="zh-CN" altLang="en-US" dirty="0">
              <a:ea typeface="+mn-lt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557020"/>
            <a:ext cx="3686175" cy="407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557020"/>
            <a:ext cx="3891280" cy="40773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12" y="4329485"/>
            <a:ext cx="8154785" cy="1468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196" y="739833"/>
            <a:ext cx="75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分析平台：腾讯云代码分析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3702" y="1589707"/>
            <a:ext cx="28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" y="2067205"/>
            <a:ext cx="8154785" cy="14124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455" y="3669030"/>
            <a:ext cx="80352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墨迹 7"/>
              <p14:cNvContentPartPr/>
              <p14:nvPr/>
            </p14:nvContentPartPr>
            <p14:xfrm>
              <a:off x="2759367" y="4812382"/>
              <a:ext cx="347400" cy="972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4"/>
            </p:blipFill>
            <p:spPr>
              <a:xfrm>
                <a:off x="2759367" y="4812382"/>
                <a:ext cx="347400" cy="9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2768007" y="2518822"/>
              <a:ext cx="343440" cy="36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2768007" y="2518822"/>
                <a:ext cx="343440" cy="360"/>
              </a:xfrm>
              <a:prstGeom prst="rect"/>
            </p:spPr>
          </p:pic>
        </mc:Fallback>
      </mc:AlternateContent>
      <p:sp>
        <p:nvSpPr>
          <p:cNvPr id="3" name="文本框 2"/>
          <p:cNvSpPr txBox="1"/>
          <p:nvPr/>
        </p:nvSpPr>
        <p:spPr>
          <a:xfrm>
            <a:off x="412750" y="13779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dirty="0">
                <a:sym typeface="+mn-ea"/>
              </a:rPr>
              <a:t>代码安全性</a:t>
            </a:r>
            <a:r>
              <a:rPr lang="zh-CN" altLang="en-US" sz="2400" b="1" dirty="0">
                <a:sym typeface="+mn-ea"/>
              </a:rPr>
              <a:t>测试结果：</a:t>
            </a:r>
            <a:endParaRPr lang="zh-CN" altLang="en-US" sz="2400" b="1" dirty="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项目简介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775" y="872543"/>
            <a:ext cx="6467301" cy="24733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647" y="4352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原版测试结果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5" y="3806397"/>
            <a:ext cx="6267796" cy="23658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4647" y="33037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改写版本测试结果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194527" y="2560222"/>
              <a:ext cx="186480" cy="9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194527" y="2560222"/>
                <a:ext cx="186480" cy="9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2185887" y="5433742"/>
              <a:ext cx="110520" cy="1944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2185887" y="5433742"/>
                <a:ext cx="110520" cy="19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ea typeface="宋体" panose="02010600030101010101" pitchFamily="2" charset="-122"/>
              </a:rPr>
              <a:t>7. </a:t>
            </a:r>
            <a:r>
              <a:rPr lang="zh-CN" altLang="en-US" b="1" dirty="0">
                <a:ea typeface="宋体" panose="02010600030101010101" pitchFamily="2" charset="-122"/>
              </a:rPr>
              <a:t>总结与展望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379" y="782482"/>
            <a:ext cx="7579781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​1. </a:t>
            </a:r>
            <a:r>
              <a:rPr lang="zh-CN" altLang="en-US" dirty="0"/>
              <a:t>这是一次非常棒的技术能力提升与创新实践</a:t>
            </a:r>
            <a:r>
              <a:rPr lang="en-US" altLang="zh-CN" dirty="0"/>
              <a:t>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本项目为团队成员提供了极具挑战性的技术实践机会。通过构建基于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FUSE</a:t>
            </a:r>
            <a:r>
              <a:rPr lang="zh-CN" altLang="en-US" dirty="0"/>
              <a:t>模块，我们</a:t>
            </a:r>
            <a:r>
              <a:rPr lang="zh-CN" dirty="0"/>
              <a:t>获得了宝贵的跨语言系统开发经验，深入了解了许多基础和前沿知识</a:t>
            </a:r>
            <a:endParaRPr 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此外，部署这样的复杂系统，也显著提升了团队成员的工程能力，扩展了团队成员的知识面和技能树</a:t>
            </a:r>
            <a:endParaRPr lang="zh-CN" altLang="en-US" dirty="0"/>
          </a:p>
          <a:p>
            <a:pPr lvl="1"/>
            <a:endParaRPr lang="zh-CN" altLang="en-US" dirty="0"/>
          </a:p>
          <a:p>
            <a:r>
              <a:rPr lang="en-US" altLang="zh-CN" dirty="0"/>
              <a:t>​2. </a:t>
            </a:r>
            <a:r>
              <a:rPr lang="zh-CN" altLang="en-US" dirty="0"/>
              <a:t>我们改写的成果在安全性与可靠性方面有实质性的突破</a:t>
            </a:r>
            <a:r>
              <a:rPr lang="en-US" altLang="zh-CN" dirty="0"/>
              <a:t>​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借助</a:t>
            </a:r>
            <a:r>
              <a:rPr lang="en-US" altLang="zh-CN" dirty="0"/>
              <a:t>Rust</a:t>
            </a:r>
            <a:r>
              <a:rPr lang="zh-CN" altLang="en-US" dirty="0"/>
              <a:t>的所有权模型和类型系统，重构后的</a:t>
            </a:r>
            <a:r>
              <a:rPr lang="en-US" altLang="zh-CN" dirty="0"/>
              <a:t>3FS</a:t>
            </a:r>
            <a:r>
              <a:rPr lang="zh-CN" altLang="en-US" dirty="0"/>
              <a:t>在内存安全方面取得显著改进。静态分析工具（腾讯云代码检查）的检测结果表明，新实现成功削减了原系统中存在的潜在内存泄漏、数据竞争等安全隐患。这种从语言层面构建的安全保障机制，为关键基础设施软件提供了更可靠的运行基础</a:t>
            </a:r>
            <a:endParaRPr lang="zh-CN" altLang="en-US" dirty="0"/>
          </a:p>
          <a:p>
            <a:pPr lvl="1"/>
            <a:endParaRPr lang="zh-CN" altLang="en-US" dirty="0"/>
          </a:p>
          <a:p>
            <a:pPr marL="0" lvl="0"/>
            <a:endParaRPr lang="zh-CN" altLang="en-US" dirty="0"/>
          </a:p>
          <a:p>
            <a:pPr marL="457200" lvl="1" indent="457200"/>
            <a:r>
              <a:rPr lang="zh-CN" altLang="en-US" dirty="0"/>
              <a:t>非常感谢邢凯老师的</a:t>
            </a:r>
            <a:r>
              <a:rPr lang="en-US" altLang="zh-CN" dirty="0"/>
              <a:t>OSH</a:t>
            </a:r>
            <a:r>
              <a:rPr lang="zh-CN" altLang="en-US" dirty="0"/>
              <a:t>课堂给我们一个自由发挥的空间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8379" y="17300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工作总结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8378" y="425467"/>
            <a:ext cx="714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未来工作展望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714896" y="1272887"/>
            <a:ext cx="7290261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改写版</a:t>
            </a:r>
            <a:r>
              <a:rPr lang="en-US" altLang="zh-CN" b="1" dirty="0"/>
              <a:t>3FS</a:t>
            </a:r>
            <a:r>
              <a:rPr lang="zh-CN" altLang="en-US" b="1" dirty="0"/>
              <a:t>的性能验证与提升</a:t>
            </a:r>
            <a:endParaRPr lang="zh-CN" altLang="en-US" b="1" dirty="0"/>
          </a:p>
          <a:p>
            <a:r>
              <a:rPr lang="zh-CN" altLang="en-US" dirty="0"/>
              <a:t>在有硬件的足够支持下，可以考虑对改写</a:t>
            </a:r>
            <a:r>
              <a:rPr lang="en-US" altLang="zh-CN" dirty="0"/>
              <a:t>3FS</a:t>
            </a:r>
            <a:r>
              <a:rPr lang="zh-CN" altLang="en-US" dirty="0"/>
              <a:t>的进行性能验证和优化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b="1" dirty="0"/>
              <a:t>自动化一键部署</a:t>
            </a:r>
            <a:r>
              <a:rPr lang="en-US" altLang="zh-CN" b="1" dirty="0"/>
              <a:t>3FS</a:t>
            </a:r>
            <a:endParaRPr lang="en-US" altLang="zh-CN" b="1" dirty="0"/>
          </a:p>
          <a:p>
            <a:r>
              <a:rPr lang="zh-CN" altLang="en-US" dirty="0"/>
              <a:t>未来可以实现单服务器</a:t>
            </a:r>
            <a:r>
              <a:rPr lang="en-US" altLang="zh-CN" dirty="0"/>
              <a:t>+Docker</a:t>
            </a:r>
            <a:r>
              <a:rPr lang="zh-CN" altLang="en-US" dirty="0"/>
              <a:t>一键部署进行功能验证，或者多服务器一键脚本部署进行功能和性能验证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对更多模块进行</a:t>
            </a:r>
            <a:r>
              <a:rPr lang="en-US" altLang="zh-CN" b="1" dirty="0"/>
              <a:t>Rust</a:t>
            </a:r>
            <a:r>
              <a:rPr lang="zh-CN" altLang="en-US" b="1" dirty="0"/>
              <a:t>改写</a:t>
            </a:r>
            <a:endParaRPr lang="en-US" altLang="zh-CN" b="1" dirty="0"/>
          </a:p>
          <a:p>
            <a:r>
              <a:rPr lang="zh-CN" altLang="en-US" dirty="0"/>
              <a:t>此次项目相关测试表明对</a:t>
            </a:r>
            <a:r>
              <a:rPr lang="en-US" altLang="zh-CN" dirty="0"/>
              <a:t>FUSE</a:t>
            </a:r>
            <a:r>
              <a:rPr lang="zh-CN" altLang="en-US" dirty="0"/>
              <a:t>模块的改写后，</a:t>
            </a:r>
            <a:r>
              <a:rPr lang="en-US" altLang="zh-CN" dirty="0"/>
              <a:t>3FS</a:t>
            </a:r>
            <a:r>
              <a:rPr lang="zh-CN" altLang="en-US" dirty="0"/>
              <a:t>的安全性有所提升。我们推测对更多模块进行</a:t>
            </a:r>
            <a:r>
              <a:rPr lang="en-US" altLang="zh-CN" dirty="0"/>
              <a:t>Rust</a:t>
            </a:r>
            <a:r>
              <a:rPr lang="zh-CN" altLang="en-US" dirty="0"/>
              <a:t>改写，尤其是对</a:t>
            </a:r>
            <a:r>
              <a:rPr lang="en-US" altLang="zh-CN" dirty="0" err="1"/>
              <a:t>usrbio</a:t>
            </a:r>
            <a:r>
              <a:rPr lang="zh-CN" altLang="en-US" dirty="0"/>
              <a:t>改写能够给</a:t>
            </a:r>
            <a:r>
              <a:rPr lang="en-US" altLang="zh-CN" dirty="0"/>
              <a:t>3FS</a:t>
            </a:r>
            <a:r>
              <a:rPr lang="zh-CN" altLang="en-US" dirty="0"/>
              <a:t>带来更多提升</a:t>
            </a:r>
            <a:endParaRPr lang="en-US" altLang="zh-CN" dirty="0"/>
          </a:p>
          <a:p>
            <a:endParaRPr lang="zh-CN" altLang="en-US" b="1" dirty="0"/>
          </a:p>
          <a:p>
            <a:r>
              <a:rPr lang="zh-CN" altLang="en-US" b="1" dirty="0"/>
              <a:t>对单元测试进一步验证</a:t>
            </a:r>
            <a:endParaRPr lang="zh-CN" altLang="en-US" b="1" dirty="0"/>
          </a:p>
          <a:p>
            <a:r>
              <a:rPr lang="zh-CN" altLang="en-US" dirty="0"/>
              <a:t>在对原版和改写的</a:t>
            </a:r>
            <a:r>
              <a:rPr lang="en-US" altLang="zh-CN" dirty="0"/>
              <a:t>3FS</a:t>
            </a:r>
            <a:r>
              <a:rPr lang="zh-CN" altLang="en-US" dirty="0"/>
              <a:t>进行单元测试时，发现均无法完全通过完整单元测试，并且错误的</a:t>
            </a:r>
            <a:r>
              <a:rPr lang="en-US" altLang="zh-CN" dirty="0"/>
              <a:t>36</a:t>
            </a:r>
            <a:r>
              <a:rPr lang="zh-CN" altLang="en-US" dirty="0"/>
              <a:t>个测试完全相同。这个问题可能是因为机器性能问题，也可能是</a:t>
            </a:r>
            <a:r>
              <a:rPr lang="en-US" altLang="zh-CN" dirty="0"/>
              <a:t>3FS</a:t>
            </a:r>
            <a:r>
              <a:rPr lang="zh-CN" altLang="en-US" dirty="0"/>
              <a:t>自身的问题。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谢谢</a:t>
            </a:r>
            <a:r>
              <a:rPr lang="en-US" altLang="zh-CN"/>
              <a:t>	</a:t>
            </a:r>
            <a:r>
              <a:rPr lang="zh-CN" altLang="en-US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请提宝贵意见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65860" y="271714"/>
            <a:ext cx="5899958" cy="6185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文件系统是数据存储的核心基础。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 </a:t>
            </a:r>
            <a:r>
              <a:rPr lang="en-US" altLang="zh-CN" dirty="0"/>
              <a:t>3FS </a:t>
            </a:r>
            <a:r>
              <a:rPr lang="zh-CN" altLang="en-US" dirty="0"/>
              <a:t>系统在性能、安全性和可维护性上面临挑战，尤其是其 </a:t>
            </a:r>
            <a:r>
              <a:rPr lang="en-US" altLang="zh-CN" dirty="0"/>
              <a:t>FUSE </a:t>
            </a:r>
            <a:r>
              <a:rPr lang="zh-CN" altLang="en-US" dirty="0"/>
              <a:t>模块在处理高并发请求时效率不足，且传统实现方式存在内存安全隐患。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本项目旨在​​利用 </a:t>
            </a:r>
            <a:r>
              <a:rPr lang="en-US" altLang="zh-CN" dirty="0"/>
              <a:t>Rust </a:t>
            </a:r>
            <a:r>
              <a:rPr lang="zh-CN" altLang="en-US" dirty="0"/>
              <a:t>语言的内存安全特性和零成本抽象能力，对 </a:t>
            </a:r>
            <a:r>
              <a:rPr lang="en-US" altLang="zh-CN" dirty="0"/>
              <a:t>3FS </a:t>
            </a:r>
            <a:r>
              <a:rPr lang="zh-CN" altLang="en-US" dirty="0"/>
              <a:t>文件系统进行系统性重构，并重点升级其 </a:t>
            </a:r>
            <a:r>
              <a:rPr lang="en-US" altLang="zh-CN" dirty="0"/>
              <a:t>FUSE </a:t>
            </a:r>
            <a:r>
              <a:rPr lang="zh-CN" altLang="en-US" dirty="0"/>
              <a:t>模块​​。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我们将设计并实现融合高效 </a:t>
            </a:r>
            <a:r>
              <a:rPr lang="en-US" altLang="zh-CN" dirty="0"/>
              <a:t>I/O</a:t>
            </a:r>
            <a:r>
              <a:rPr lang="zh-CN" altLang="en-US" dirty="0"/>
              <a:t>、零拷贝传输等技术的现代化 </a:t>
            </a:r>
            <a:r>
              <a:rPr lang="en-US" altLang="zh-CN" dirty="0"/>
              <a:t>FUSE </a:t>
            </a:r>
            <a:r>
              <a:rPr lang="zh-CN" altLang="en-US" dirty="0"/>
              <a:t>架构，显著降低上下文切换开销，提升系统吞吐量和响应速度。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</a:t>
            </a:r>
            <a:r>
              <a:rPr lang="en-US" altLang="zh-CN" dirty="0"/>
              <a:t>Rust </a:t>
            </a:r>
            <a:r>
              <a:rPr lang="zh-CN" altLang="en-US" dirty="0"/>
              <a:t>的强类型和所有权机制将从源码层面保障系统稳定性与安全性。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本项目预期通过实验性构建一个优化版本的 </a:t>
            </a:r>
            <a:r>
              <a:rPr lang="en-US" altLang="zh-CN" dirty="0"/>
              <a:t>3FS</a:t>
            </a:r>
            <a:r>
              <a:rPr lang="zh-CN" altLang="en-US" dirty="0"/>
              <a:t>，旨在​​尝试​​提升关键基础设施中 </a:t>
            </a:r>
            <a:r>
              <a:rPr lang="en-US" altLang="zh-CN" dirty="0"/>
              <a:t>FUSE </a:t>
            </a:r>
            <a:r>
              <a:rPr lang="zh-CN" altLang="en-US" dirty="0"/>
              <a:t>模块的性能与可靠性，​​同时探索​​系统软件如何通过安全现代技术（如 </a:t>
            </a:r>
            <a:r>
              <a:rPr lang="en-US" altLang="zh-CN" dirty="0"/>
              <a:t>Rust</a:t>
            </a:r>
            <a:r>
              <a:rPr lang="zh-CN" altLang="en-US" dirty="0"/>
              <a:t>）进行改造的​​可行路径​​，以期对基础软件生态的发展 ​提供有价值的实践参考​​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670" y="927100"/>
            <a:ext cx="7279640" cy="109918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项目背景</a:t>
            </a:r>
            <a:r>
              <a:rPr lang="en-US" altLang="zh-CN" dirty="0"/>
              <a:t>:3FS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88670" y="1675765"/>
            <a:ext cx="4572000" cy="2426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什么是3FS文件系统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3FS为什么出现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3FS中的安全问题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marL="469265" indent="-335915" algn="l" defTabSz="685800">
              <a:lnSpc>
                <a:spcPct val="95000"/>
              </a:lnSpc>
              <a:spcBef>
                <a:spcPts val="1050"/>
              </a:spcBef>
              <a:spcAft>
                <a:spcPts val="15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700" spc="8" dirty="0">
                <a:solidFill>
                  <a:schemeClr val="tx2"/>
                </a:solidFill>
              </a:rPr>
              <a:t>为什么选择Rust改写</a:t>
            </a:r>
            <a:endParaRPr lang="zh-CN" altLang="en-US" sz="2700" spc="8" dirty="0">
              <a:solidFill>
                <a:schemeClr val="tx2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496" y="577044"/>
            <a:ext cx="7746160" cy="541227"/>
          </a:xfrm>
        </p:spPr>
        <p:txBody>
          <a:bodyPr/>
          <a:lstStyle/>
          <a:p>
            <a:r>
              <a:rPr lang="zh-CN" altLang="en-US" spc="8">
                <a:sym typeface="+mn-ea"/>
              </a:rPr>
              <a:t>什么是3FS文件系统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168551" y="1729053"/>
            <a:ext cx="3857420" cy="1672359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DeepSeek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在其开源周的收官之日开源了其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大模型训练依赖的文件系统，即</a:t>
            </a:r>
            <a:r>
              <a:rPr lang="en-US" altLang="zh-CN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</a:t>
            </a:r>
            <a:r>
              <a:rPr lang="zh-CN" altLang="en-US" sz="4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，也称作萤火超算文件系统。</a:t>
            </a:r>
            <a:endParaRPr lang="zh-CN" altLang="en-US" sz="4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4496" y="4071474"/>
            <a:ext cx="3631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它是一种高性能分布式文件系统，旨在应对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训练和推理工作负载的挑战。它利用现代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RDMA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网络提供共享存储层，从而简化分布式应用程序的开发。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95259"/>
            <a:ext cx="3688400" cy="33652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3944" y="5308144"/>
            <a:ext cx="368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6.6TiB/s  3.66TiB/s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快速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Training&amp;KVCache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: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训练场景强相关，且强适配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09" y="485174"/>
            <a:ext cx="7746160" cy="541227"/>
          </a:xfrm>
        </p:spPr>
        <p:txBody>
          <a:bodyPr/>
          <a:lstStyle/>
          <a:p>
            <a:r>
              <a:rPr lang="en-US" altLang="zh-CN" dirty="0"/>
              <a:t>Why 3FS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27015"/>
            <a:ext cx="3540034" cy="12970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当大模型训练所需的计算能力大幅提高，那么关于文件的数据</a:t>
            </a:r>
            <a:r>
              <a:rPr lang="en-US" altLang="zh-CN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sz="2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速度就成为了训练速度的一大障碍</a:t>
            </a:r>
            <a:endParaRPr lang="zh-CN" altLang="en-US" sz="2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34840" y="1727015"/>
            <a:ext cx="420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换言之当下的文件系统难以满足大模型训练场景的极高速度需求，那么能否在这种场景下设计一个更加强大的文件系统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下箭头 7"/>
          <p:cNvSpPr/>
          <p:nvPr/>
        </p:nvSpPr>
        <p:spPr>
          <a:xfrm>
            <a:off x="3748723" y="2828109"/>
            <a:ext cx="732155" cy="97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967" y="4545874"/>
            <a:ext cx="268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Training Requirements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极高的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速度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随机读取文件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读写的正确一致性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4.AI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负载工作优化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接口使用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72000" y="3930657"/>
            <a:ext cx="38992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3FS Features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并行分布式架构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实现无缓存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 I/O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使用链式复制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CRAQ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，强一致性保证分布式结构下训练数据高准确性的要求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4.KVCache——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大模型推理，并发随机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数据加载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5.FUSE &amp; USRBIO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共同使用，双端保证易用与高效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左右箭头 9"/>
          <p:cNvSpPr/>
          <p:nvPr/>
        </p:nvSpPr>
        <p:spPr>
          <a:xfrm>
            <a:off x="3540034" y="5152648"/>
            <a:ext cx="899795" cy="450624"/>
          </a:xfrm>
          <a:prstGeom prst="left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49" y="498237"/>
            <a:ext cx="7746160" cy="541227"/>
          </a:xfrm>
        </p:spPr>
        <p:txBody>
          <a:bodyPr/>
          <a:lstStyle/>
          <a:p>
            <a:r>
              <a:rPr lang="en-US" altLang="zh-CN" dirty="0"/>
              <a:t>3FS</a:t>
            </a:r>
            <a:r>
              <a:rPr lang="zh-CN" altLang="en-US" dirty="0"/>
              <a:t>中的安全漏洞</a:t>
            </a:r>
            <a:r>
              <a:rPr lang="en-US" altLang="zh-CN" dirty="0"/>
              <a:t>—C</a:t>
            </a:r>
            <a:r>
              <a:rPr lang="zh-CN" altLang="en-US" dirty="0"/>
              <a:t>语言的问题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540" y="1691327"/>
            <a:ext cx="7746160" cy="2926393"/>
          </a:xfrm>
        </p:spPr>
        <p:txBody>
          <a:bodyPr/>
          <a:lstStyle/>
          <a:p>
            <a:r>
              <a:rPr lang="zh-CN" altLang="en-US" sz="2800" dirty="0"/>
              <a:t>缓冲区溢出（Buffer Overflow）</a:t>
            </a:r>
            <a:endParaRPr lang="zh-CN" altLang="en-US" sz="2800" dirty="0"/>
          </a:p>
          <a:p>
            <a:r>
              <a:rPr lang="zh-CN" altLang="en-US" sz="2800" dirty="0"/>
              <a:t>空指针解引用（Null Pointer Dereference）</a:t>
            </a:r>
            <a:endParaRPr lang="zh-CN" altLang="en-US" sz="2800" dirty="0"/>
          </a:p>
          <a:p>
            <a:r>
              <a:rPr lang="zh-CN" altLang="en-US" sz="2800" dirty="0"/>
              <a:t>内存泄漏（Memory Leaks）</a:t>
            </a:r>
            <a:endParaRPr lang="zh-CN" altLang="en-US" sz="2800" dirty="0"/>
          </a:p>
          <a:p>
            <a:r>
              <a:rPr lang="en-US" altLang="zh-CN" dirty="0"/>
              <a:t>….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4681220"/>
            <a:ext cx="7745730" cy="619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940" y="563552"/>
            <a:ext cx="7746160" cy="541227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为什么要选择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8783" y="1691327"/>
            <a:ext cx="8510452" cy="4488814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的主要优势：</a:t>
            </a:r>
            <a:r>
              <a:rPr lang="zh-CN" altLang="en-US" sz="18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内存安全、性能优化</a:t>
            </a: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通过其独特的借用检查器和所有权系统，确保在编译时消除内存安全问题。这使得使用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改写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FUSE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可以从根本上减少内存错误的风险，提高文件系统的稳定性和可靠性。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的零成本抽象和现代编译器优化使得其生成的机器码与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语言相当，甚至在某些情况下更高效。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的并发模型和轻量级线程（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threads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可以更高效地处理I/O操作，减少系统调用的开销，从而提高文件系统的整体性能</a:t>
            </a:r>
            <a:endParaRPr lang="en-US" altLang="zh-CN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Rust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的一些库可以实现高性能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IO,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flatbuffers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tokio-uring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，可以提高文件系统的性能</a:t>
            </a:r>
            <a:endParaRPr lang="zh-CN" altLang="en-US" sz="2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4154</Words>
  <Application>WPS 演示</Application>
  <PresentationFormat>全屏显示(4:3)</PresentationFormat>
  <Paragraphs>288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Wingdings 2</vt:lpstr>
      <vt:lpstr>微软雅黑</vt:lpstr>
      <vt:lpstr>微软雅黑 bold</vt:lpstr>
      <vt:lpstr>黑体</vt:lpstr>
      <vt:lpstr>Arial Unicode MS</vt:lpstr>
      <vt:lpstr>等线</vt:lpstr>
      <vt:lpstr>-apple-system</vt:lpstr>
      <vt:lpstr>Segoe Print</vt:lpstr>
      <vt:lpstr>Tahoma</vt:lpstr>
      <vt:lpstr>Calibri</vt:lpstr>
      <vt:lpstr>View</vt:lpstr>
      <vt:lpstr>RUST改写3FS文件系统中的FUSE模块</vt:lpstr>
      <vt:lpstr>目录</vt:lpstr>
      <vt:lpstr>项目简介</vt:lpstr>
      <vt:lpstr>PowerPoint 演示文稿</vt:lpstr>
      <vt:lpstr>项目背景:3FS与RUST</vt:lpstr>
      <vt:lpstr>3FS文件系统</vt:lpstr>
      <vt:lpstr>Why 3FS </vt:lpstr>
      <vt:lpstr>3FS中的安全漏洞—C语言的问题</vt:lpstr>
      <vt:lpstr>为什么要选择Rust改写</vt:lpstr>
      <vt:lpstr>项目背景:3FS与RUST </vt:lpstr>
      <vt:lpstr>3. 研究实现1：FUSE的改写</vt:lpstr>
      <vt:lpstr>改写的具体内容   共11个Fuse子模块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部署结构</vt:lpstr>
      <vt:lpstr>PowerPoint 演示文稿</vt:lpstr>
      <vt:lpstr>PowerPoint 演示文稿</vt:lpstr>
      <vt:lpstr>PowerPoint 演示文稿</vt:lpstr>
      <vt:lpstr>研究结果</vt:lpstr>
      <vt:lpstr>PowerPoint 演示文稿</vt:lpstr>
      <vt:lpstr>注：ClickHouse是一个用于在线分析处理查询（OLAP）的列式数据库管理系统（DBMS）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总结与展望</vt:lpstr>
      <vt:lpstr>PowerPoint 演示文稿</vt:lpstr>
      <vt:lpstr>PowerPoint 演示文稿</vt:lpstr>
      <vt:lpstr>谢谢	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Expensive.</cp:lastModifiedBy>
  <cp:revision>27</cp:revision>
  <dcterms:created xsi:type="dcterms:W3CDTF">2019-09-17T05:46:00Z</dcterms:created>
  <dcterms:modified xsi:type="dcterms:W3CDTF">2025-06-29T18:57:32Z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7F000B89285C4F1594190B4D44FCF7FE_13</vt:lpwstr>
  </property>
  <property fmtid="{D5CDD505-2E9C-101B-9397-08002B2CF9AE}" pid="3" name="KSOProductBuildVer">
    <vt:lpwstr>2052-12.1.0.21541</vt:lpwstr>
  </property>
</Properties>
</file>